
<file path=[Content_Types].xml><?xml version="1.0" encoding="utf-8"?>
<Types xmlns="http://schemas.openxmlformats.org/package/2006/content-types">
  <Default Extension="png" ContentType="image/png"/>
  <Default Extension="emf" ContentType="image/x-emf"/>
  <Default Extension="m4a" ContentType="audio/mp4"/>
  <Default Extension="vtt" ContentType="text/vtt"/>
  <Default Extension="jpeg" ContentType="image/jpeg"/>
  <Default Extension="rels" ContentType="application/vnd.openxmlformats-package.relationships+xml"/>
  <Default Extension="xml" ContentType="application/xml"/>
  <Default Extension="(null)" ContentType="image/x-em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22"/>
  </p:notesMasterIdLst>
  <p:handoutMasterIdLst>
    <p:handoutMasterId r:id="rId23"/>
  </p:handoutMasterIdLst>
  <p:sldIdLst>
    <p:sldId id="1349" r:id="rId7"/>
    <p:sldId id="1318" r:id="rId8"/>
    <p:sldId id="1708" r:id="rId9"/>
    <p:sldId id="1364" r:id="rId10"/>
    <p:sldId id="1362" r:id="rId11"/>
    <p:sldId id="1363" r:id="rId12"/>
    <p:sldId id="1359" r:id="rId13"/>
    <p:sldId id="1358" r:id="rId14"/>
    <p:sldId id="1360" r:id="rId15"/>
    <p:sldId id="1365" r:id="rId16"/>
    <p:sldId id="1706" r:id="rId17"/>
    <p:sldId id="1705" r:id="rId18"/>
    <p:sldId id="1343" r:id="rId19"/>
    <p:sldId id="1351" r:id="rId20"/>
    <p:sldId id="1341"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Template" id="{5B0B8DFF-57E5-4D4B-BA72-542DF84B8E2F}">
          <p14:sldIdLst>
            <p14:sldId id="1349"/>
            <p14:sldId id="1318"/>
            <p14:sldId id="1708"/>
            <p14:sldId id="1364"/>
            <p14:sldId id="1362"/>
            <p14:sldId id="1363"/>
            <p14:sldId id="1359"/>
            <p14:sldId id="1358"/>
            <p14:sldId id="1360"/>
            <p14:sldId id="1365"/>
            <p14:sldId id="1706"/>
            <p14:sldId id="1705"/>
            <p14:sldId id="1343"/>
            <p14:sldId id="1351"/>
            <p14:sldId id="13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4" autoAdjust="0"/>
    <p:restoredTop sz="96281" autoAdjust="0"/>
  </p:normalViewPr>
  <p:slideViewPr>
    <p:cSldViewPr>
      <p:cViewPr varScale="1">
        <p:scale>
          <a:sx n="71" d="100"/>
          <a:sy n="71" d="100"/>
        </p:scale>
        <p:origin x="31" y="124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3/22/2018 4:19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3/22/2018 4:19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970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015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213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8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22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9DAEB37-A91D-4738-88ED-D30856096F93}" type="datetime8">
              <a:rPr lang="en-US" smtClean="0">
                <a:solidFill>
                  <a:prstClr val="black"/>
                </a:solidFill>
              </a:rPr>
              <a:t>3/22/2018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9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3/22/2018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284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3/22/2018 4:20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5970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951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108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202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489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00737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3/22/2018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9933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microsoft.com/office/2017/04/relationships/track" Target="../media/track2.vtt"/><Relationship Id="rId3" Type="http://schemas.microsoft.com/office/2007/relationships/media" Target="../media/media2.m4a"/><Relationship Id="rId7" Type="http://schemas.microsoft.com/office/2017/04/relationships/track" Target="../media/track1.vtt"/><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7.xml"/><Relationship Id="rId10" Type="http://schemas.openxmlformats.org/officeDocument/2006/relationships/image" Target="../media/image14.png"/><Relationship Id="rId4" Type="http://schemas.openxmlformats.org/officeDocument/2006/relationships/audio" Target="../media/media2.m4a"/><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enterprise.microsoft.com/en-us/articles/industries/government/federal/section-508-vpats-for-microsoft-products/" TargetMode="External"/><Relationship Id="rId7" Type="http://schemas.openxmlformats.org/officeDocument/2006/relationships/hyperlink" Target="https://www.dhs.gov/trusted-tester"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hyperlink" Target="https://enterprise.microsoft.com/en-us/articles/industries/government/accessibility-conformance-reports/" TargetMode="External"/><Relationship Id="rId5" Type="http://schemas.openxmlformats.org/officeDocument/2006/relationships/hyperlink" Target="https://enterprise.microsoft.com/en-us/articles/industries/government/wcag-2-0-reports-for-microsoft-products/" TargetMode="External"/><Relationship Id="rId4" Type="http://schemas.openxmlformats.org/officeDocument/2006/relationships/hyperlink" Target="https://enterprise.microsoft.com/en-us/articles/industries/government/en-301-549-reports-for-microsoft-produ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4191000" cy="6096000"/>
          </a:xfrm>
        </p:spPr>
        <p:txBody>
          <a:bodyPr>
            <a:noAutofit/>
          </a:bodyPr>
          <a:lstStyle/>
          <a:p>
            <a:r>
              <a:rPr lang="en-US" sz="4488" b="1" dirty="0">
                <a:solidFill>
                  <a:schemeClr val="bg1"/>
                </a:solidFill>
              </a:rPr>
              <a:t>Create Engaging Presentations with PowerPoint and Sway</a:t>
            </a:r>
            <a:br>
              <a:rPr lang="en-US" sz="4488" b="1" dirty="0">
                <a:solidFill>
                  <a:schemeClr val="bg1"/>
                </a:solidFill>
              </a:rPr>
            </a:br>
            <a:br>
              <a:rPr lang="en-US" sz="4488" b="1" dirty="0">
                <a:solidFill>
                  <a:schemeClr val="bg1"/>
                </a:solidFill>
              </a:rPr>
            </a:br>
            <a:r>
              <a:rPr lang="en-US" sz="3200" dirty="0">
                <a:solidFill>
                  <a:schemeClr val="bg1"/>
                </a:solidFill>
              </a:rPr>
              <a:t>Peter Wu</a:t>
            </a:r>
            <a:br>
              <a:rPr lang="en-US" sz="3200" dirty="0">
                <a:solidFill>
                  <a:schemeClr val="bg1"/>
                </a:solidFill>
              </a:rPr>
            </a:br>
            <a:r>
              <a:rPr lang="en-US" sz="3200" dirty="0">
                <a:solidFill>
                  <a:schemeClr val="bg1"/>
                </a:solidFill>
              </a:rPr>
              <a:t>Principal Software Engineer</a:t>
            </a:r>
            <a:br>
              <a:rPr lang="en-US" sz="3200" dirty="0">
                <a:solidFill>
                  <a:schemeClr val="bg1"/>
                </a:solidFill>
              </a:rPr>
            </a:br>
            <a:br>
              <a:rPr lang="en-US" sz="3200" dirty="0">
                <a:solidFill>
                  <a:schemeClr val="bg1"/>
                </a:solidFill>
              </a:rPr>
            </a:b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27B7-03CD-4C8A-B97A-0BB8188D04F9}"/>
              </a:ext>
            </a:extLst>
          </p:cNvPr>
          <p:cNvSpPr>
            <a:spLocks noGrp="1"/>
          </p:cNvSpPr>
          <p:nvPr>
            <p:ph type="title"/>
          </p:nvPr>
        </p:nvSpPr>
        <p:spPr/>
        <p:txBody>
          <a:bodyPr/>
          <a:lstStyle/>
          <a:p>
            <a:r>
              <a:rPr lang="en-US" dirty="0"/>
              <a:t>Comparing Sway and PowerPoint</a:t>
            </a:r>
          </a:p>
        </p:txBody>
      </p:sp>
      <p:sp>
        <p:nvSpPr>
          <p:cNvPr id="5" name="Text Placeholder 4">
            <a:extLst>
              <a:ext uri="{FF2B5EF4-FFF2-40B4-BE49-F238E27FC236}">
                <a16:creationId xmlns:a16="http://schemas.microsoft.com/office/drawing/2014/main" id="{C13A35F9-0833-4D7A-B19B-8C1543ABE054}"/>
              </a:ext>
            </a:extLst>
          </p:cNvPr>
          <p:cNvSpPr>
            <a:spLocks noGrp="1"/>
          </p:cNvSpPr>
          <p:nvPr>
            <p:ph type="body" sz="quarter" idx="10"/>
          </p:nvPr>
        </p:nvSpPr>
        <p:spPr/>
        <p:txBody>
          <a:bodyPr/>
          <a:lstStyle/>
          <a:p>
            <a:endParaRPr lang="en-US"/>
          </a:p>
        </p:txBody>
      </p:sp>
      <p:graphicFrame>
        <p:nvGraphicFramePr>
          <p:cNvPr id="6" name="Table 5">
            <a:extLst>
              <a:ext uri="{FF2B5EF4-FFF2-40B4-BE49-F238E27FC236}">
                <a16:creationId xmlns:a16="http://schemas.microsoft.com/office/drawing/2014/main" id="{EE18AB32-3579-4C0D-A2C8-041CD3EC0A91}"/>
              </a:ext>
            </a:extLst>
          </p:cNvPr>
          <p:cNvGraphicFramePr>
            <a:graphicFrameLocks noGrp="1"/>
          </p:cNvGraphicFramePr>
          <p:nvPr>
            <p:extLst>
              <p:ext uri="{D42A27DB-BD31-4B8C-83A1-F6EECF244321}">
                <p14:modId xmlns:p14="http://schemas.microsoft.com/office/powerpoint/2010/main" val="537346076"/>
              </p:ext>
            </p:extLst>
          </p:nvPr>
        </p:nvGraphicFramePr>
        <p:xfrm>
          <a:off x="290600" y="1212849"/>
          <a:ext cx="11887200" cy="5486402"/>
        </p:xfrm>
        <a:graphic>
          <a:graphicData uri="http://schemas.openxmlformats.org/drawingml/2006/table">
            <a:tbl>
              <a:tblPr firstRow="1" bandRow="1">
                <a:tableStyleId>{5C22544A-7EE6-4342-B048-85BDC9FD1C3A}</a:tableStyleId>
              </a:tblPr>
              <a:tblGrid>
                <a:gridCol w="5943600">
                  <a:extLst>
                    <a:ext uri="{9D8B030D-6E8A-4147-A177-3AD203B41FA5}">
                      <a16:colId xmlns:a16="http://schemas.microsoft.com/office/drawing/2014/main" val="2798290443"/>
                    </a:ext>
                  </a:extLst>
                </a:gridCol>
                <a:gridCol w="5943600">
                  <a:extLst>
                    <a:ext uri="{9D8B030D-6E8A-4147-A177-3AD203B41FA5}">
                      <a16:colId xmlns:a16="http://schemas.microsoft.com/office/drawing/2014/main" val="3419891786"/>
                    </a:ext>
                  </a:extLst>
                </a:gridCol>
              </a:tblGrid>
              <a:tr h="558496">
                <a:tc>
                  <a:txBody>
                    <a:bodyPr/>
                    <a:lstStyle/>
                    <a:p>
                      <a:pPr algn="ctr"/>
                      <a:r>
                        <a:rPr lang="en-US" sz="2800" dirty="0"/>
                        <a:t>Sway</a:t>
                      </a:r>
                    </a:p>
                  </a:txBody>
                  <a:tcPr/>
                </a:tc>
                <a:tc>
                  <a:txBody>
                    <a:bodyPr/>
                    <a:lstStyle/>
                    <a:p>
                      <a:pPr algn="ctr"/>
                      <a:r>
                        <a:rPr lang="en-US" sz="2800" dirty="0"/>
                        <a:t>PowerPoint</a:t>
                      </a:r>
                    </a:p>
                  </a:txBody>
                  <a:tcPr/>
                </a:tc>
                <a:extLst>
                  <a:ext uri="{0D108BD9-81ED-4DB2-BD59-A6C34878D82A}">
                    <a16:rowId xmlns:a16="http://schemas.microsoft.com/office/drawing/2014/main" val="3247991543"/>
                  </a:ext>
                </a:extLst>
              </a:tr>
              <a:tr h="558496">
                <a:tc gridSpan="2">
                  <a:txBody>
                    <a:bodyPr/>
                    <a:lstStyle/>
                    <a:p>
                      <a:pPr algn="ctr"/>
                      <a:r>
                        <a:rPr lang="en-US" sz="2800" dirty="0"/>
                        <a:t>Accessible</a:t>
                      </a:r>
                    </a:p>
                  </a:txBody>
                  <a:tcPr/>
                </a:tc>
                <a:tc hMerge="1">
                  <a:txBody>
                    <a:bodyPr/>
                    <a:lstStyle/>
                    <a:p>
                      <a:endParaRPr lang="en-US" sz="2800" dirty="0"/>
                    </a:p>
                  </a:txBody>
                  <a:tcPr/>
                </a:tc>
                <a:extLst>
                  <a:ext uri="{0D108BD9-81ED-4DB2-BD59-A6C34878D82A}">
                    <a16:rowId xmlns:a16="http://schemas.microsoft.com/office/drawing/2014/main" val="2813293212"/>
                  </a:ext>
                </a:extLst>
              </a:tr>
              <a:tr h="558496">
                <a:tc gridSpan="2">
                  <a:txBody>
                    <a:bodyPr/>
                    <a:lstStyle/>
                    <a:p>
                      <a:pPr algn="ctr"/>
                      <a:r>
                        <a:rPr lang="en-US" sz="2800" dirty="0"/>
                        <a:t>Collaborate and share in the cloud</a:t>
                      </a:r>
                    </a:p>
                  </a:txBody>
                  <a:tcPr/>
                </a:tc>
                <a:tc hMerge="1">
                  <a:txBody>
                    <a:bodyPr/>
                    <a:lstStyle/>
                    <a:p>
                      <a:endParaRPr lang="en-US" sz="2800" dirty="0"/>
                    </a:p>
                  </a:txBody>
                  <a:tcPr/>
                </a:tc>
                <a:extLst>
                  <a:ext uri="{0D108BD9-81ED-4DB2-BD59-A6C34878D82A}">
                    <a16:rowId xmlns:a16="http://schemas.microsoft.com/office/drawing/2014/main" val="1147807282"/>
                  </a:ext>
                </a:extLst>
              </a:tr>
              <a:tr h="558496">
                <a:tc gridSpan="2">
                  <a:txBody>
                    <a:bodyPr/>
                    <a:lstStyle/>
                    <a:p>
                      <a:pPr algn="ctr"/>
                      <a:r>
                        <a:rPr lang="en-US" sz="2800" dirty="0"/>
                        <a:t>Media rich</a:t>
                      </a:r>
                    </a:p>
                  </a:txBody>
                  <a:tcPr/>
                </a:tc>
                <a:tc hMerge="1">
                  <a:txBody>
                    <a:bodyPr/>
                    <a:lstStyle/>
                    <a:p>
                      <a:endParaRPr lang="en-US" sz="2800" dirty="0"/>
                    </a:p>
                  </a:txBody>
                  <a:tcPr/>
                </a:tc>
                <a:extLst>
                  <a:ext uri="{0D108BD9-81ED-4DB2-BD59-A6C34878D82A}">
                    <a16:rowId xmlns:a16="http://schemas.microsoft.com/office/drawing/2014/main" val="228479117"/>
                  </a:ext>
                </a:extLst>
              </a:tr>
              <a:tr h="558496">
                <a:tc>
                  <a:txBody>
                    <a:bodyPr/>
                    <a:lstStyle/>
                    <a:p>
                      <a:pPr algn="ctr"/>
                      <a:r>
                        <a:rPr lang="en-US" sz="2800" dirty="0"/>
                        <a:t>Automatic layout and format</a:t>
                      </a:r>
                    </a:p>
                  </a:txBody>
                  <a:tcPr/>
                </a:tc>
                <a:tc>
                  <a:txBody>
                    <a:bodyPr/>
                    <a:lstStyle/>
                    <a:p>
                      <a:pPr algn="ctr"/>
                      <a:r>
                        <a:rPr lang="en-US" sz="2800" dirty="0"/>
                        <a:t>Precise control of layout and format</a:t>
                      </a:r>
                    </a:p>
                  </a:txBody>
                  <a:tcPr/>
                </a:tc>
                <a:extLst>
                  <a:ext uri="{0D108BD9-81ED-4DB2-BD59-A6C34878D82A}">
                    <a16:rowId xmlns:a16="http://schemas.microsoft.com/office/drawing/2014/main" val="2365111136"/>
                  </a:ext>
                </a:extLst>
              </a:tr>
              <a:tr h="558496">
                <a:tc>
                  <a:txBody>
                    <a:bodyPr/>
                    <a:lstStyle/>
                    <a:p>
                      <a:pPr algn="ctr"/>
                      <a:r>
                        <a:rPr lang="en-US" sz="2800" dirty="0"/>
                        <a:t>Adapts to different devices</a:t>
                      </a:r>
                    </a:p>
                  </a:txBody>
                  <a:tcPr/>
                </a:tc>
                <a:tc>
                  <a:txBody>
                    <a:bodyPr/>
                    <a:lstStyle/>
                    <a:p>
                      <a:pPr algn="ctr"/>
                      <a:r>
                        <a:rPr lang="en-US" sz="2800" dirty="0"/>
                        <a:t>Same across devices</a:t>
                      </a:r>
                    </a:p>
                  </a:txBody>
                  <a:tcPr/>
                </a:tc>
                <a:extLst>
                  <a:ext uri="{0D108BD9-81ED-4DB2-BD59-A6C34878D82A}">
                    <a16:rowId xmlns:a16="http://schemas.microsoft.com/office/drawing/2014/main" val="556331804"/>
                  </a:ext>
                </a:extLst>
              </a:tr>
              <a:tr h="1018434">
                <a:tc>
                  <a:txBody>
                    <a:bodyPr/>
                    <a:lstStyle/>
                    <a:p>
                      <a:pPr algn="ctr"/>
                      <a:endParaRPr lang="en-US" sz="28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800" dirty="0"/>
                        <a:t>2D drawing canvas, tables, charts, diagrams, ink</a:t>
                      </a:r>
                    </a:p>
                  </a:txBody>
                  <a:tcPr/>
                </a:tc>
                <a:extLst>
                  <a:ext uri="{0D108BD9-81ED-4DB2-BD59-A6C34878D82A}">
                    <a16:rowId xmlns:a16="http://schemas.microsoft.com/office/drawing/2014/main" val="964133103"/>
                  </a:ext>
                </a:extLst>
              </a:tr>
              <a:tr h="558496">
                <a:tc>
                  <a:txBody>
                    <a:bodyPr/>
                    <a:lstStyle/>
                    <a:p>
                      <a:pPr algn="ctr"/>
                      <a:endParaRPr lang="en-US" sz="2800"/>
                    </a:p>
                  </a:txBody>
                  <a:tcPr/>
                </a:tc>
                <a:tc>
                  <a:txBody>
                    <a:bodyPr/>
                    <a:lstStyle/>
                    <a:p>
                      <a:pPr algn="ctr"/>
                      <a:r>
                        <a:rPr lang="en-US" sz="2800" dirty="0"/>
                        <a:t>Tools for presenting and recording</a:t>
                      </a:r>
                    </a:p>
                  </a:txBody>
                  <a:tcPr/>
                </a:tc>
                <a:extLst>
                  <a:ext uri="{0D108BD9-81ED-4DB2-BD59-A6C34878D82A}">
                    <a16:rowId xmlns:a16="http://schemas.microsoft.com/office/drawing/2014/main" val="3297108944"/>
                  </a:ext>
                </a:extLst>
              </a:tr>
              <a:tr h="558496">
                <a:tc>
                  <a:txBody>
                    <a:bodyPr/>
                    <a:lstStyle/>
                    <a:p>
                      <a:pPr algn="ctr"/>
                      <a:endParaRPr lang="en-US" sz="2800"/>
                    </a:p>
                  </a:txBody>
                  <a:tcPr/>
                </a:tc>
                <a:tc>
                  <a:txBody>
                    <a:bodyPr/>
                    <a:lstStyle/>
                    <a:p>
                      <a:pPr algn="ctr"/>
                      <a:r>
                        <a:rPr lang="en-US" sz="2800" dirty="0"/>
                        <a:t>Works offline</a:t>
                      </a:r>
                    </a:p>
                  </a:txBody>
                  <a:tcPr/>
                </a:tc>
                <a:extLst>
                  <a:ext uri="{0D108BD9-81ED-4DB2-BD59-A6C34878D82A}">
                    <a16:rowId xmlns:a16="http://schemas.microsoft.com/office/drawing/2014/main" val="2800017404"/>
                  </a:ext>
                </a:extLst>
              </a:tr>
            </a:tbl>
          </a:graphicData>
        </a:graphic>
      </p:graphicFrame>
    </p:spTree>
    <p:extLst>
      <p:ext uri="{BB962C8B-B14F-4D97-AF65-F5344CB8AC3E}">
        <p14:creationId xmlns:p14="http://schemas.microsoft.com/office/powerpoint/2010/main" val="1423773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utlook, Word, Excel, PowerPoint, OneNote, Access (PC), Publisher (PC), OneDrive, Skype for Business">
            <a:extLst>
              <a:ext uri="{FF2B5EF4-FFF2-40B4-BE49-F238E27FC236}">
                <a16:creationId xmlns:a16="http://schemas.microsoft.com/office/drawing/2014/main" id="{2C8C08FC-824F-409A-8275-940FB4DFFD97}"/>
              </a:ext>
            </a:extLst>
          </p:cNvPr>
          <p:cNvPicPr>
            <a:picLocks noChangeAspect="1"/>
          </p:cNvPicPr>
          <p:nvPr/>
        </p:nvPicPr>
        <p:blipFill>
          <a:blip r:embed="rId3"/>
          <a:stretch>
            <a:fillRect/>
          </a:stretch>
        </p:blipFill>
        <p:spPr>
          <a:xfrm>
            <a:off x="975829" y="1866440"/>
            <a:ext cx="10504318" cy="3261643"/>
          </a:xfrm>
          <a:prstGeom prst="rect">
            <a:avLst/>
          </a:prstGeom>
          <a:solidFill>
            <a:schemeClr val="tx1"/>
          </a:solidFill>
        </p:spPr>
      </p:pic>
      <p:pic>
        <p:nvPicPr>
          <p:cNvPr id="8" name="Picture 7" descr="5 PC Installs, 5 tablets and 5 phones, Online versions, 1 TB Cloud Storage, Up to date, Secure and compliant, FastTrack assistance, 24/7 support">
            <a:extLst>
              <a:ext uri="{FF2B5EF4-FFF2-40B4-BE49-F238E27FC236}">
                <a16:creationId xmlns:a16="http://schemas.microsoft.com/office/drawing/2014/main" id="{2BB27E4A-4288-47DA-A629-B2DA781DA828}"/>
              </a:ext>
            </a:extLst>
          </p:cNvPr>
          <p:cNvPicPr>
            <a:picLocks noChangeAspect="1"/>
          </p:cNvPicPr>
          <p:nvPr/>
        </p:nvPicPr>
        <p:blipFill>
          <a:blip r:embed="rId4"/>
          <a:stretch>
            <a:fillRect/>
          </a:stretch>
        </p:blipFill>
        <p:spPr>
          <a:xfrm>
            <a:off x="9751" y="5155280"/>
            <a:ext cx="12436475" cy="1847182"/>
          </a:xfrm>
          <a:prstGeom prst="rect">
            <a:avLst/>
          </a:prstGeom>
        </p:spPr>
      </p:pic>
      <p:sp>
        <p:nvSpPr>
          <p:cNvPr id="9" name="Title 8">
            <a:extLst>
              <a:ext uri="{FF2B5EF4-FFF2-40B4-BE49-F238E27FC236}">
                <a16:creationId xmlns:a16="http://schemas.microsoft.com/office/drawing/2014/main" id="{52A56738-98F2-4C48-9D47-C94BBC854F35}"/>
              </a:ext>
            </a:extLst>
          </p:cNvPr>
          <p:cNvSpPr>
            <a:spLocks noGrp="1"/>
          </p:cNvSpPr>
          <p:nvPr>
            <p:ph type="title"/>
          </p:nvPr>
        </p:nvSpPr>
        <p:spPr/>
        <p:txBody>
          <a:bodyPr/>
          <a:lstStyle/>
          <a:p>
            <a:r>
              <a:rPr lang="en-US" dirty="0"/>
              <a:t>Office 365 ProPlus Overview</a:t>
            </a:r>
          </a:p>
        </p:txBody>
      </p:sp>
    </p:spTree>
    <p:extLst>
      <p:ext uri="{BB962C8B-B14F-4D97-AF65-F5344CB8AC3E}">
        <p14:creationId xmlns:p14="http://schemas.microsoft.com/office/powerpoint/2010/main" val="39970692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9262"/>
            <a:ext cx="12619037" cy="2179058"/>
          </a:xfrm>
        </p:spPr>
        <p:txBody>
          <a:bodyPr/>
          <a:lstStyle/>
          <a:p>
            <a:r>
              <a:rPr lang="en-US" dirty="0"/>
              <a:t>Office 365 Sessions at CSUN ATC</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23760" y="1744662"/>
            <a:ext cx="12436475" cy="4727448"/>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2400" b="1" dirty="0"/>
              <a:t>3/21 11am</a:t>
            </a:r>
            <a:r>
              <a:rPr lang="en-US" sz="2400" dirty="0"/>
              <a:t>: What’s New in Microsoft </a:t>
            </a:r>
            <a:r>
              <a:rPr lang="en-US" sz="2400" b="1" dirty="0"/>
              <a:t>Office 365</a:t>
            </a:r>
            <a:r>
              <a:rPr lang="en-US" sz="2400" b="1" u="sng" dirty="0"/>
              <a:t> </a:t>
            </a:r>
            <a:br>
              <a:rPr lang="en-US" sz="2400" u="sng" dirty="0"/>
            </a:br>
            <a:endParaRPr lang="en-US" sz="2400" u="sng" dirty="0"/>
          </a:p>
          <a:p>
            <a:pPr lvl="0" algn="ctr" defTabSz="932472" fontAlgn="base">
              <a:spcBef>
                <a:spcPct val="0"/>
              </a:spcBef>
              <a:spcAft>
                <a:spcPct val="0"/>
              </a:spcAft>
              <a:defRPr/>
            </a:pPr>
            <a:r>
              <a:rPr lang="en-US" sz="2400" b="1" dirty="0"/>
              <a:t>3/22 8am</a:t>
            </a:r>
            <a:r>
              <a:rPr lang="en-US" sz="2400" dirty="0"/>
              <a:t>: Strategies to Make your IT Applications More Accessible</a:t>
            </a:r>
          </a:p>
          <a:p>
            <a:pPr lvl="0" algn="ctr" defTabSz="932472" fontAlgn="base">
              <a:spcBef>
                <a:spcPct val="0"/>
              </a:spcBef>
              <a:spcAft>
                <a:spcPct val="0"/>
              </a:spcAft>
              <a:defRPr/>
            </a:pPr>
            <a:r>
              <a:rPr lang="en-US" sz="2400" b="1" dirty="0"/>
              <a:t>3/22 11am</a:t>
            </a:r>
            <a:r>
              <a:rPr lang="en-US" sz="2400" dirty="0"/>
              <a:t>: Create Inclusive Classrooms with </a:t>
            </a:r>
            <a:r>
              <a:rPr lang="en-US" sz="2400" b="1" dirty="0"/>
              <a:t>Microsoft Education</a:t>
            </a:r>
          </a:p>
          <a:p>
            <a:pPr lvl="0" algn="ctr" defTabSz="932472" fontAlgn="base">
              <a:spcBef>
                <a:spcPct val="0"/>
              </a:spcBef>
              <a:spcAft>
                <a:spcPct val="0"/>
              </a:spcAft>
              <a:defRPr/>
            </a:pPr>
            <a:r>
              <a:rPr lang="en-US" sz="2400" b="1" dirty="0"/>
              <a:t>3/22 1.20pm</a:t>
            </a:r>
            <a:r>
              <a:rPr lang="en-US" sz="2400" dirty="0"/>
              <a:t>: Microsoft Reading, Writing and </a:t>
            </a:r>
            <a:r>
              <a:rPr lang="en-US" sz="2400" b="1" dirty="0"/>
              <a:t>Learning Tools</a:t>
            </a:r>
          </a:p>
          <a:p>
            <a:pPr lvl="0" algn="ctr" defTabSz="932472" fontAlgn="base">
              <a:spcBef>
                <a:spcPct val="0"/>
              </a:spcBef>
              <a:spcAft>
                <a:spcPct val="0"/>
              </a:spcAft>
              <a:defRPr/>
            </a:pPr>
            <a:r>
              <a:rPr lang="en-US" sz="2400" b="1" dirty="0"/>
              <a:t>3/22 3.20pm</a:t>
            </a:r>
            <a:r>
              <a:rPr lang="en-US" sz="2400" dirty="0"/>
              <a:t>: </a:t>
            </a:r>
            <a:r>
              <a:rPr lang="en-US" sz="2400" b="1" dirty="0"/>
              <a:t>Excel</a:t>
            </a:r>
            <a:r>
              <a:rPr lang="en-US" sz="2400" dirty="0"/>
              <a:t> 101 Tips and Tricks</a:t>
            </a:r>
          </a:p>
          <a:p>
            <a:pPr lvl="0" algn="ctr" defTabSz="932472" fontAlgn="base">
              <a:spcBef>
                <a:spcPct val="0"/>
              </a:spcBef>
              <a:spcAft>
                <a:spcPct val="0"/>
              </a:spcAft>
              <a:defRPr/>
            </a:pPr>
            <a:r>
              <a:rPr lang="en-US" sz="2400" b="1" dirty="0"/>
              <a:t>3/22 4.20pm</a:t>
            </a:r>
            <a:r>
              <a:rPr lang="en-US" sz="2400" dirty="0"/>
              <a:t>: Easily create accessible content with </a:t>
            </a:r>
            <a:r>
              <a:rPr lang="en-US" sz="2400" b="1" dirty="0"/>
              <a:t>Office 365</a:t>
            </a:r>
            <a:br>
              <a:rPr lang="en-US" sz="2400" dirty="0"/>
            </a:br>
            <a:endParaRPr lang="en-US" sz="2400" dirty="0"/>
          </a:p>
          <a:p>
            <a:pPr lvl="0" algn="ctr" defTabSz="932472" fontAlgn="base">
              <a:spcBef>
                <a:spcPct val="0"/>
              </a:spcBef>
              <a:spcAft>
                <a:spcPct val="0"/>
              </a:spcAft>
              <a:defRPr/>
            </a:pPr>
            <a:r>
              <a:rPr lang="en-US" sz="2400" b="1" dirty="0"/>
              <a:t>3/23 9am</a:t>
            </a:r>
            <a:r>
              <a:rPr lang="en-US" sz="2400" dirty="0"/>
              <a:t>: Modernization of IT with </a:t>
            </a:r>
            <a:r>
              <a:rPr lang="en-US" sz="2400" b="1" dirty="0"/>
              <a:t>SharePoint</a:t>
            </a:r>
            <a:r>
              <a:rPr lang="en-US" sz="2400" dirty="0"/>
              <a:t> Accessibility</a:t>
            </a:r>
          </a:p>
          <a:p>
            <a:pPr lvl="0" algn="ctr" defTabSz="932472" fontAlgn="base">
              <a:spcBef>
                <a:spcPct val="0"/>
              </a:spcBef>
              <a:spcAft>
                <a:spcPct val="0"/>
              </a:spcAft>
              <a:defRPr/>
            </a:pPr>
            <a:r>
              <a:rPr lang="en-US" sz="2400" b="1" dirty="0"/>
              <a:t>3/23 11am</a:t>
            </a:r>
            <a:r>
              <a:rPr lang="en-US" sz="2400" dirty="0"/>
              <a:t>: Create Engaging and Accessible Presentations with </a:t>
            </a:r>
            <a:r>
              <a:rPr lang="en-US" sz="2400" b="1" dirty="0"/>
              <a:t>PowerPoint</a:t>
            </a:r>
            <a:r>
              <a:rPr lang="en-US" sz="2400" dirty="0"/>
              <a:t> and </a:t>
            </a:r>
            <a:r>
              <a:rPr lang="en-US" sz="2400" b="1" dirty="0"/>
              <a:t>Sway</a:t>
            </a:r>
          </a:p>
          <a:p>
            <a:pPr lvl="0" algn="ctr" defTabSz="932472" fontAlgn="base">
              <a:spcBef>
                <a:spcPct val="0"/>
              </a:spcBef>
              <a:spcAft>
                <a:spcPct val="0"/>
              </a:spcAft>
              <a:defRPr/>
            </a:pPr>
            <a:r>
              <a:rPr lang="en-US" sz="2400" b="1" dirty="0"/>
              <a:t>3/23 2.20pm</a:t>
            </a:r>
            <a:r>
              <a:rPr lang="en-US" sz="2400" dirty="0"/>
              <a:t>: How I used Microsoft </a:t>
            </a:r>
            <a:r>
              <a:rPr lang="en-US" sz="2400" b="1" dirty="0"/>
              <a:t>OneNote</a:t>
            </a:r>
            <a:r>
              <a:rPr lang="en-US" sz="2400" dirty="0"/>
              <a:t> to Manage a Medical Crisis</a:t>
            </a:r>
          </a:p>
          <a:p>
            <a:pPr lvl="0" algn="ctr" defTabSz="932472" fontAlgn="base">
              <a:spcBef>
                <a:spcPct val="0"/>
              </a:spcBef>
              <a:spcAft>
                <a:spcPct val="0"/>
              </a:spcAft>
              <a:defRPr/>
            </a:pPr>
            <a:r>
              <a:rPr lang="en-US" sz="2400" b="1" dirty="0"/>
              <a:t>3/23 4.20pm: </a:t>
            </a:r>
            <a:r>
              <a:rPr lang="en-US" sz="2400" dirty="0"/>
              <a:t>Software Architecture in </a:t>
            </a:r>
            <a:r>
              <a:rPr lang="en-US" sz="2400" b="1" dirty="0"/>
              <a:t>Office 365 </a:t>
            </a:r>
            <a:r>
              <a:rPr lang="en-US" sz="2400" dirty="0"/>
              <a:t>for Exposing Accessible Content </a:t>
            </a:r>
          </a:p>
        </p:txBody>
      </p:sp>
    </p:spTree>
    <p:extLst>
      <p:ext uri="{BB962C8B-B14F-4D97-AF65-F5344CB8AC3E}">
        <p14:creationId xmlns:p14="http://schemas.microsoft.com/office/powerpoint/2010/main" val="33140559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dirty="0"/>
              <a:t>Resource Links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3200" dirty="0"/>
              <a:t>Microsoft at CSUN  </a:t>
            </a:r>
          </a:p>
          <a:p>
            <a:pPr lvl="0" algn="ctr" defTabSz="932472" fontAlgn="base">
              <a:spcBef>
                <a:spcPct val="0"/>
              </a:spcBef>
              <a:spcAft>
                <a:spcPct val="0"/>
              </a:spcAft>
              <a:defRPr/>
            </a:pPr>
            <a:r>
              <a:rPr lang="en-US" sz="3200" u="sng" dirty="0"/>
              <a:t>Aka.ms/CSUN2018</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Answer Desk for Accessibility Support  </a:t>
            </a:r>
          </a:p>
          <a:p>
            <a:pPr lvl="0" algn="ctr" defTabSz="932472" fontAlgn="base">
              <a:spcBef>
                <a:spcPct val="0"/>
              </a:spcBef>
              <a:spcAft>
                <a:spcPct val="0"/>
              </a:spcAft>
              <a:defRPr/>
            </a:pPr>
            <a:r>
              <a:rPr lang="en-US" sz="3200" u="sng" dirty="0"/>
              <a:t>aka.ms/</a:t>
            </a:r>
            <a:r>
              <a:rPr lang="en-US" sz="3200" u="sng" dirty="0" err="1"/>
              <a:t>eDAD</a:t>
            </a:r>
            <a:endParaRPr lang="en-US" sz="3200" u="sng" dirty="0"/>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Microsoft Accessibility Overview  </a:t>
            </a:r>
          </a:p>
          <a:p>
            <a:pPr lvl="0" algn="ctr" defTabSz="932472" fontAlgn="base">
              <a:spcBef>
                <a:spcPct val="0"/>
              </a:spcBef>
              <a:spcAft>
                <a:spcPct val="0"/>
              </a:spcAft>
              <a:defRPr/>
            </a:pPr>
            <a:r>
              <a:rPr lang="en-US" sz="3200" u="sng" dirty="0"/>
              <a:t>Microsoft.com/Accessibility </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Disability Answer Desk for phone/chat/ASL Help: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AccessibilitySupport</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User voice Forum for Accessibility Feedback: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AccessibilityFeedback</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Ways of Learning</a:t>
            </a:r>
          </a:p>
        </p:txBody>
      </p:sp>
      <p:grpSp>
        <p:nvGrpSpPr>
          <p:cNvPr id="30" name="Group 29">
            <a:extLst>
              <a:ext uri="{FF2B5EF4-FFF2-40B4-BE49-F238E27FC236}">
                <a16:creationId xmlns:a16="http://schemas.microsoft.com/office/drawing/2014/main" id="{256EB460-B313-4016-87DE-4F7346E80F02}"/>
              </a:ext>
            </a:extLst>
          </p:cNvPr>
          <p:cNvGrpSpPr/>
          <p:nvPr/>
        </p:nvGrpSpPr>
        <p:grpSpPr>
          <a:xfrm>
            <a:off x="579437" y="2354262"/>
            <a:ext cx="11201400" cy="2000124"/>
            <a:chOff x="579437" y="2354262"/>
            <a:chExt cx="11201400" cy="2000124"/>
          </a:xfrm>
        </p:grpSpPr>
        <p:sp>
          <p:nvSpPr>
            <p:cNvPr id="6" name="Rectangle 5">
              <a:extLst>
                <a:ext uri="{FF2B5EF4-FFF2-40B4-BE49-F238E27FC236}">
                  <a16:creationId xmlns:a16="http://schemas.microsoft.com/office/drawing/2014/main" id="{9EB4F84C-F5E7-4A5B-B34F-F92E8F917D28}"/>
                </a:ext>
              </a:extLst>
            </p:cNvPr>
            <p:cNvSpPr/>
            <p:nvPr/>
          </p:nvSpPr>
          <p:spPr>
            <a:xfrm>
              <a:off x="579437" y="2883361"/>
              <a:ext cx="11201400" cy="1469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EF466A-1DE4-40CA-B9B1-1B0B48AED243}"/>
                </a:ext>
              </a:extLst>
            </p:cNvPr>
            <p:cNvSpPr/>
            <p:nvPr/>
          </p:nvSpPr>
          <p:spPr>
            <a:xfrm>
              <a:off x="579437" y="2884644"/>
              <a:ext cx="8401050" cy="1469742"/>
            </a:xfrm>
            <a:prstGeom prst="rect">
              <a:avLst/>
            </a:prstGeom>
            <a:solidFill>
              <a:schemeClr val="accent3">
                <a:alpha val="6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837A55-8870-4833-8962-969EA6BD58E8}"/>
                </a:ext>
              </a:extLst>
            </p:cNvPr>
            <p:cNvSpPr/>
            <p:nvPr/>
          </p:nvSpPr>
          <p:spPr>
            <a:xfrm>
              <a:off x="2789237" y="2354262"/>
              <a:ext cx="3999700" cy="535531"/>
            </a:xfrm>
            <a:prstGeom prst="rect">
              <a:avLst/>
            </a:prstGeom>
          </p:spPr>
          <p:txBody>
            <a:bodyPr wrap="none">
              <a:spAutoFit/>
            </a:bodyPr>
            <a:lstStyle/>
            <a:p>
              <a:pPr lvl="0" algn="ctr" defTabSz="1555750">
                <a:lnSpc>
                  <a:spcPct val="90000"/>
                </a:lnSpc>
                <a:spcBef>
                  <a:spcPct val="0"/>
                </a:spcBef>
                <a:spcAft>
                  <a:spcPct val="35000"/>
                </a:spcAft>
              </a:pPr>
              <a:r>
                <a:rPr lang="en-US" sz="3200" dirty="0"/>
                <a:t>Visual/Spatial 75%</a:t>
              </a:r>
            </a:p>
          </p:txBody>
        </p:sp>
        <p:cxnSp>
          <p:nvCxnSpPr>
            <p:cNvPr id="18" name="Straight Connector 17">
              <a:extLst>
                <a:ext uri="{FF2B5EF4-FFF2-40B4-BE49-F238E27FC236}">
                  <a16:creationId xmlns:a16="http://schemas.microsoft.com/office/drawing/2014/main" id="{C71D36E6-1E85-4B72-BFD6-9C6D8EA28827}"/>
                </a:ext>
              </a:extLst>
            </p:cNvPr>
            <p:cNvCxnSpPr>
              <a:cxnSpLocks/>
              <a:endCxn id="8" idx="1"/>
            </p:cNvCxnSpPr>
            <p:nvPr/>
          </p:nvCxnSpPr>
          <p:spPr>
            <a:xfrm>
              <a:off x="579437" y="2622028"/>
              <a:ext cx="22098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AFA4EA-670F-4987-A02B-ED8CDE9996D9}"/>
                </a:ext>
              </a:extLst>
            </p:cNvPr>
            <p:cNvCxnSpPr>
              <a:cxnSpLocks/>
              <a:stCxn id="8" idx="3"/>
            </p:cNvCxnSpPr>
            <p:nvPr/>
          </p:nvCxnSpPr>
          <p:spPr>
            <a:xfrm>
              <a:off x="6788937" y="2622028"/>
              <a:ext cx="21725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160940D-E68A-4BA5-9F43-D38B4276E5DE}"/>
              </a:ext>
            </a:extLst>
          </p:cNvPr>
          <p:cNvGrpSpPr/>
          <p:nvPr/>
        </p:nvGrpSpPr>
        <p:grpSpPr>
          <a:xfrm>
            <a:off x="3939857" y="2879439"/>
            <a:ext cx="7840980" cy="2050304"/>
            <a:chOff x="3939857" y="2879439"/>
            <a:chExt cx="7840980" cy="2050304"/>
          </a:xfrm>
        </p:grpSpPr>
        <p:sp>
          <p:nvSpPr>
            <p:cNvPr id="10" name="Rectangle 9">
              <a:extLst>
                <a:ext uri="{FF2B5EF4-FFF2-40B4-BE49-F238E27FC236}">
                  <a16:creationId xmlns:a16="http://schemas.microsoft.com/office/drawing/2014/main" id="{F1DCDC00-9575-43C9-9AC4-8CC53E0D4377}"/>
                </a:ext>
              </a:extLst>
            </p:cNvPr>
            <p:cNvSpPr/>
            <p:nvPr/>
          </p:nvSpPr>
          <p:spPr>
            <a:xfrm>
              <a:off x="3939857" y="2879439"/>
              <a:ext cx="7840980" cy="1469742"/>
            </a:xfrm>
            <a:prstGeom prst="rect">
              <a:avLst/>
            </a:prstGeom>
            <a:solidFill>
              <a:schemeClr val="accent1">
                <a:alpha val="6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92A3D2-3233-4B85-ABFB-4278790B7352}"/>
                </a:ext>
              </a:extLst>
            </p:cNvPr>
            <p:cNvSpPr/>
            <p:nvPr/>
          </p:nvSpPr>
          <p:spPr>
            <a:xfrm>
              <a:off x="6735211" y="4394212"/>
              <a:ext cx="2531025" cy="535531"/>
            </a:xfrm>
            <a:prstGeom prst="rect">
              <a:avLst/>
            </a:prstGeom>
          </p:spPr>
          <p:txBody>
            <a:bodyPr wrap="none">
              <a:spAutoFit/>
            </a:bodyPr>
            <a:lstStyle/>
            <a:p>
              <a:pPr lvl="0" algn="ctr" defTabSz="1555750">
                <a:lnSpc>
                  <a:spcPct val="90000"/>
                </a:lnSpc>
                <a:spcBef>
                  <a:spcPct val="0"/>
                </a:spcBef>
                <a:spcAft>
                  <a:spcPct val="35000"/>
                </a:spcAft>
              </a:pPr>
              <a:r>
                <a:rPr lang="en-US" sz="3200" dirty="0"/>
                <a:t>Words 70%</a:t>
              </a:r>
            </a:p>
          </p:txBody>
        </p:sp>
        <p:cxnSp>
          <p:nvCxnSpPr>
            <p:cNvPr id="20" name="Straight Connector 19">
              <a:extLst>
                <a:ext uri="{FF2B5EF4-FFF2-40B4-BE49-F238E27FC236}">
                  <a16:creationId xmlns:a16="http://schemas.microsoft.com/office/drawing/2014/main" id="{5CAF3642-3BCD-43A5-838E-C1BD2C277F3F}"/>
                </a:ext>
              </a:extLst>
            </p:cNvPr>
            <p:cNvCxnSpPr>
              <a:cxnSpLocks/>
              <a:stCxn id="11" idx="3"/>
            </p:cNvCxnSpPr>
            <p:nvPr/>
          </p:nvCxnSpPr>
          <p:spPr>
            <a:xfrm>
              <a:off x="9266236" y="4661978"/>
              <a:ext cx="25146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4DAD7D-509A-426B-8F2A-070AD8EDEF14}"/>
                </a:ext>
              </a:extLst>
            </p:cNvPr>
            <p:cNvCxnSpPr>
              <a:cxnSpLocks/>
              <a:endCxn id="11" idx="1"/>
            </p:cNvCxnSpPr>
            <p:nvPr/>
          </p:nvCxnSpPr>
          <p:spPr>
            <a:xfrm>
              <a:off x="3939857" y="4661978"/>
              <a:ext cx="279535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descr="Labels for the regions: Visual/Spatial only 30%, Both 45%, Words Only 25%">
            <a:extLst>
              <a:ext uri="{FF2B5EF4-FFF2-40B4-BE49-F238E27FC236}">
                <a16:creationId xmlns:a16="http://schemas.microsoft.com/office/drawing/2014/main" id="{A307F528-D07B-4CC2-911F-A6AD79F4920B}"/>
              </a:ext>
            </a:extLst>
          </p:cNvPr>
          <p:cNvGrpSpPr/>
          <p:nvPr/>
        </p:nvGrpSpPr>
        <p:grpSpPr>
          <a:xfrm>
            <a:off x="1711586" y="3346544"/>
            <a:ext cx="9217140" cy="540708"/>
            <a:chOff x="2188085" y="4191312"/>
            <a:chExt cx="7524196" cy="540708"/>
          </a:xfrm>
        </p:grpSpPr>
        <p:sp>
          <p:nvSpPr>
            <p:cNvPr id="13" name="Rectangle 12">
              <a:extLst>
                <a:ext uri="{FF2B5EF4-FFF2-40B4-BE49-F238E27FC236}">
                  <a16:creationId xmlns:a16="http://schemas.microsoft.com/office/drawing/2014/main" id="{5E1CAAF4-493A-4821-BB91-8E2EE00C957B}"/>
                </a:ext>
              </a:extLst>
            </p:cNvPr>
            <p:cNvSpPr/>
            <p:nvPr/>
          </p:nvSpPr>
          <p:spPr>
            <a:xfrm>
              <a:off x="2188085" y="4191312"/>
              <a:ext cx="894797" cy="535531"/>
            </a:xfrm>
            <a:prstGeom prst="rect">
              <a:avLst/>
            </a:prstGeom>
          </p:spPr>
          <p:txBody>
            <a:bodyPr wrap="none">
              <a:spAutoFit/>
            </a:bodyPr>
            <a:lstStyle/>
            <a:p>
              <a:pPr lvl="0" algn="ctr" defTabSz="1555750">
                <a:lnSpc>
                  <a:spcPct val="90000"/>
                </a:lnSpc>
                <a:spcBef>
                  <a:spcPct val="0"/>
                </a:spcBef>
                <a:spcAft>
                  <a:spcPct val="35000"/>
                </a:spcAft>
              </a:pPr>
              <a:r>
                <a:rPr lang="en-US" sz="3200" dirty="0"/>
                <a:t>30%</a:t>
              </a:r>
            </a:p>
          </p:txBody>
        </p:sp>
        <p:sp>
          <p:nvSpPr>
            <p:cNvPr id="14" name="Rectangle 13">
              <a:extLst>
                <a:ext uri="{FF2B5EF4-FFF2-40B4-BE49-F238E27FC236}">
                  <a16:creationId xmlns:a16="http://schemas.microsoft.com/office/drawing/2014/main" id="{AC995C07-485B-4A84-9637-E7681693B0EC}"/>
                </a:ext>
              </a:extLst>
            </p:cNvPr>
            <p:cNvSpPr/>
            <p:nvPr/>
          </p:nvSpPr>
          <p:spPr>
            <a:xfrm>
              <a:off x="5648601" y="4196489"/>
              <a:ext cx="894797" cy="535531"/>
            </a:xfrm>
            <a:prstGeom prst="rect">
              <a:avLst/>
            </a:prstGeom>
          </p:spPr>
          <p:txBody>
            <a:bodyPr wrap="none">
              <a:spAutoFit/>
            </a:bodyPr>
            <a:lstStyle/>
            <a:p>
              <a:pPr lvl="0" algn="ctr" defTabSz="1555750">
                <a:lnSpc>
                  <a:spcPct val="90000"/>
                </a:lnSpc>
                <a:spcBef>
                  <a:spcPct val="0"/>
                </a:spcBef>
                <a:spcAft>
                  <a:spcPct val="35000"/>
                </a:spcAft>
              </a:pPr>
              <a:r>
                <a:rPr lang="en-US" sz="3200" dirty="0"/>
                <a:t>45%</a:t>
              </a:r>
            </a:p>
          </p:txBody>
        </p:sp>
        <p:sp>
          <p:nvSpPr>
            <p:cNvPr id="15" name="Rectangle 14">
              <a:extLst>
                <a:ext uri="{FF2B5EF4-FFF2-40B4-BE49-F238E27FC236}">
                  <a16:creationId xmlns:a16="http://schemas.microsoft.com/office/drawing/2014/main" id="{A10DA9E3-097E-4820-AAFC-F1AEB942E08F}"/>
                </a:ext>
              </a:extLst>
            </p:cNvPr>
            <p:cNvSpPr/>
            <p:nvPr/>
          </p:nvSpPr>
          <p:spPr>
            <a:xfrm>
              <a:off x="8817484" y="4191312"/>
              <a:ext cx="894797" cy="535531"/>
            </a:xfrm>
            <a:prstGeom prst="rect">
              <a:avLst/>
            </a:prstGeom>
          </p:spPr>
          <p:txBody>
            <a:bodyPr wrap="none">
              <a:spAutoFit/>
            </a:bodyPr>
            <a:lstStyle/>
            <a:p>
              <a:pPr lvl="0" algn="ctr" defTabSz="1555750">
                <a:lnSpc>
                  <a:spcPct val="90000"/>
                </a:lnSpc>
                <a:spcBef>
                  <a:spcPct val="0"/>
                </a:spcBef>
                <a:spcAft>
                  <a:spcPct val="35000"/>
                </a:spcAft>
              </a:pPr>
              <a:r>
                <a:rPr lang="en-US" sz="3200" dirty="0"/>
                <a:t>25%</a:t>
              </a:r>
            </a:p>
          </p:txBody>
        </p:sp>
      </p:gr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to Sway</a:t>
            </a:r>
          </a:p>
        </p:txBody>
      </p:sp>
      <p:pic>
        <p:nvPicPr>
          <p:cNvPr id="5" name="Picture 4" descr="Microsoft Sway logo">
            <a:extLst>
              <a:ext uri="{FF2B5EF4-FFF2-40B4-BE49-F238E27FC236}">
                <a16:creationId xmlns:a16="http://schemas.microsoft.com/office/drawing/2014/main" id="{7E21D464-AF27-45F6-86EB-F8FD6DADBCE6}"/>
              </a:ext>
            </a:extLst>
          </p:cNvPr>
          <p:cNvPicPr>
            <a:picLocks noChangeAspect="1"/>
          </p:cNvPicPr>
          <p:nvPr/>
        </p:nvPicPr>
        <p:blipFill>
          <a:blip r:embed="rId3"/>
          <a:stretch>
            <a:fillRect/>
          </a:stretch>
        </p:blipFill>
        <p:spPr>
          <a:xfrm>
            <a:off x="3208337" y="1135062"/>
            <a:ext cx="6019800" cy="5719295"/>
          </a:xfrm>
          <a:prstGeom prst="rect">
            <a:avLst/>
          </a:prstGeom>
        </p:spPr>
      </p:pic>
    </p:spTree>
    <p:extLst>
      <p:ext uri="{BB962C8B-B14F-4D97-AF65-F5344CB8AC3E}">
        <p14:creationId xmlns:p14="http://schemas.microsoft.com/office/powerpoint/2010/main" val="56695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to Sway: Video</a:t>
            </a:r>
          </a:p>
        </p:txBody>
      </p:sp>
      <p:pic>
        <p:nvPicPr>
          <p:cNvPr id="3" name="What is Sway – Office Sway Vision Video-Jw-g6IuBVJE" descr="Video Introducing Sway">
            <a:hlinkClick r:id="" action="ppaction://media"/>
            <a:extLst>
              <a:ext uri="{FF2B5EF4-FFF2-40B4-BE49-F238E27FC236}">
                <a16:creationId xmlns:a16="http://schemas.microsoft.com/office/drawing/2014/main" id="{908C4600-CAB5-4590-99E1-ED62EA449166}"/>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57BFAF86-530B-4828-85CA-86A2F3D504DE}" label="" lang="en" r:embed="rId7"/>
                          <p173:track id="{4C455653-EA86-4AAB-AD2A-ABCADE26CB6E}" label="" lang="ja" r:embed="rId8"/>
                        </p173:trackLst>
                      </p173:tracksInfo>
                    </p:ext>
                  </p14:extLst>
                </p14:media>
              </p:ext>
            </p:extLst>
          </p:nvPr>
        </p:nvPicPr>
        <p:blipFill>
          <a:blip r:embed="rId9"/>
          <a:stretch>
            <a:fillRect/>
          </a:stretch>
        </p:blipFill>
        <p:spPr>
          <a:xfrm>
            <a:off x="-29688" y="-1524"/>
            <a:ext cx="12436475" cy="6996049"/>
          </a:xfrm>
          <a:prstGeom prst="rect">
            <a:avLst/>
          </a:prstGeom>
        </p:spPr>
      </p:pic>
      <p:pic>
        <p:nvPicPr>
          <p:cNvPr id="6" name="Recording (11)" descr="Video Descriptions">
            <a:hlinkClick r:id="" action="ppaction://media"/>
            <a:extLst>
              <a:ext uri="{FF2B5EF4-FFF2-40B4-BE49-F238E27FC236}">
                <a16:creationId xmlns:a16="http://schemas.microsoft.com/office/drawing/2014/main" id="{01465A75-2F50-412A-9160-7DC007FC384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2114043" y="7138923"/>
            <a:ext cx="304800" cy="304800"/>
          </a:xfrm>
          <a:prstGeom prst="rect">
            <a:avLst/>
          </a:prstGeom>
        </p:spPr>
      </p:pic>
    </p:spTree>
    <p:extLst>
      <p:ext uri="{BB962C8B-B14F-4D97-AF65-F5344CB8AC3E}">
        <p14:creationId xmlns:p14="http://schemas.microsoft.com/office/powerpoint/2010/main" val="118098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1130" fill="hold"/>
                                        <p:tgtEl>
                                          <p:spTgt spid="3"/>
                                        </p:tgtEl>
                                      </p:cBhvr>
                                    </p:cmd>
                                  </p:childTnLst>
                                </p:cTn>
                              </p:par>
                              <p:par>
                                <p:cTn id="7" presetID="1" presetClass="mediacall" presetSubtype="0" fill="hold" nodeType="withEffect">
                                  <p:stCondLst>
                                    <p:cond delay="0"/>
                                  </p:stCondLst>
                                  <p:childTnLst>
                                    <p:cmd type="call" cmd="playFrom(0.0)">
                                      <p:cBhvr>
                                        <p:cTn id="8" dur="1051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Sway: A New Way to Present Your Ideas</a:t>
            </a:r>
          </a:p>
        </p:txBody>
      </p:sp>
      <p:sp>
        <p:nvSpPr>
          <p:cNvPr id="6" name="Text Placeholder 5"/>
          <p:cNvSpPr>
            <a:spLocks noGrp="1"/>
          </p:cNvSpPr>
          <p:nvPr>
            <p:ph type="body" sz="quarter" idx="10"/>
          </p:nvPr>
        </p:nvSpPr>
        <p:spPr>
          <a:xfrm>
            <a:off x="274638" y="1212850"/>
            <a:ext cx="11887200" cy="3447098"/>
          </a:xfrm>
        </p:spPr>
        <p:txBody>
          <a:bodyPr/>
          <a:lstStyle/>
          <a:p>
            <a:r>
              <a:rPr lang="en-US" dirty="0"/>
              <a:t>Gorgeous and dynamic design</a:t>
            </a:r>
          </a:p>
          <a:p>
            <a:r>
              <a:rPr lang="en-US" dirty="0"/>
              <a:t>Assemble on any device</a:t>
            </a:r>
          </a:p>
          <a:p>
            <a:r>
              <a:rPr lang="en-US" dirty="0"/>
              <a:t>Automatically formatted for the device</a:t>
            </a:r>
          </a:p>
          <a:p>
            <a:r>
              <a:rPr lang="en-US" dirty="0"/>
              <a:t>Media rich</a:t>
            </a:r>
          </a:p>
          <a:p>
            <a:r>
              <a:rPr lang="en-US" dirty="0"/>
              <a:t>Easy to share and collaborate</a:t>
            </a:r>
          </a:p>
        </p:txBody>
      </p:sp>
    </p:spTree>
    <p:extLst>
      <p:ext uri="{BB962C8B-B14F-4D97-AF65-F5344CB8AC3E}">
        <p14:creationId xmlns:p14="http://schemas.microsoft.com/office/powerpoint/2010/main" val="42589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603E-BD52-438C-94E6-8C59FAF14411}"/>
              </a:ext>
            </a:extLst>
          </p:cNvPr>
          <p:cNvSpPr>
            <a:spLocks noGrp="1"/>
          </p:cNvSpPr>
          <p:nvPr>
            <p:ph type="title"/>
          </p:nvPr>
        </p:nvSpPr>
        <p:spPr/>
        <p:txBody>
          <a:bodyPr/>
          <a:lstStyle/>
          <a:p>
            <a:r>
              <a:rPr lang="en-US" dirty="0"/>
              <a:t>PowerPoint</a:t>
            </a:r>
          </a:p>
        </p:txBody>
      </p:sp>
      <p:pic>
        <p:nvPicPr>
          <p:cNvPr id="7" name="Picture 6" descr="PowerPoint logo">
            <a:extLst>
              <a:ext uri="{FF2B5EF4-FFF2-40B4-BE49-F238E27FC236}">
                <a16:creationId xmlns:a16="http://schemas.microsoft.com/office/drawing/2014/main" id="{151F23F5-21E8-49B4-A812-75FA6A0F00D4}"/>
              </a:ext>
            </a:extLst>
          </p:cNvPr>
          <p:cNvPicPr>
            <a:picLocks noChangeAspect="1"/>
          </p:cNvPicPr>
          <p:nvPr/>
        </p:nvPicPr>
        <p:blipFill>
          <a:blip r:embed="rId3"/>
          <a:stretch>
            <a:fillRect/>
          </a:stretch>
        </p:blipFill>
        <p:spPr>
          <a:xfrm>
            <a:off x="3209861" y="906462"/>
            <a:ext cx="6016752" cy="5911461"/>
          </a:xfrm>
          <a:prstGeom prst="rect">
            <a:avLst/>
          </a:prstGeom>
        </p:spPr>
      </p:pic>
    </p:spTree>
    <p:extLst>
      <p:ext uri="{BB962C8B-B14F-4D97-AF65-F5344CB8AC3E}">
        <p14:creationId xmlns:p14="http://schemas.microsoft.com/office/powerpoint/2010/main" val="3849508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PowerPoint: A Familiar Tool With Amazing New Capabilities</a:t>
            </a:r>
          </a:p>
        </p:txBody>
      </p:sp>
      <p:sp>
        <p:nvSpPr>
          <p:cNvPr id="6" name="Text Placeholder 5"/>
          <p:cNvSpPr>
            <a:spLocks noGrp="1"/>
          </p:cNvSpPr>
          <p:nvPr>
            <p:ph type="body" sz="quarter" idx="10"/>
          </p:nvPr>
        </p:nvSpPr>
        <p:spPr>
          <a:xfrm>
            <a:off x="274638" y="1963856"/>
            <a:ext cx="11887200" cy="4124206"/>
          </a:xfrm>
        </p:spPr>
        <p:txBody>
          <a:bodyPr numCol="2"/>
          <a:lstStyle/>
          <a:p>
            <a:r>
              <a:rPr lang="en-US" dirty="0"/>
              <a:t>Designer</a:t>
            </a:r>
          </a:p>
          <a:p>
            <a:r>
              <a:rPr lang="en-US" dirty="0"/>
              <a:t>Screen Recording</a:t>
            </a:r>
          </a:p>
          <a:p>
            <a:r>
              <a:rPr lang="en-US" dirty="0"/>
              <a:t>Summary Zoom</a:t>
            </a:r>
          </a:p>
          <a:p>
            <a:r>
              <a:rPr lang="en-US" dirty="0"/>
              <a:t>Slide Show Recording</a:t>
            </a:r>
          </a:p>
          <a:p>
            <a:r>
              <a:rPr lang="en-US" dirty="0"/>
              <a:t>Surface Pen Integration</a:t>
            </a:r>
          </a:p>
          <a:p>
            <a:r>
              <a:rPr lang="en-US" dirty="0"/>
              <a:t>Closed Captions</a:t>
            </a:r>
          </a:p>
          <a:p>
            <a:r>
              <a:rPr lang="en-US" dirty="0"/>
              <a:t>Icons</a:t>
            </a:r>
          </a:p>
          <a:p>
            <a:r>
              <a:rPr lang="en-US" dirty="0"/>
              <a:t>SVG</a:t>
            </a:r>
          </a:p>
          <a:p>
            <a:r>
              <a:rPr lang="en-US" dirty="0"/>
              <a:t>Morph</a:t>
            </a:r>
          </a:p>
          <a:p>
            <a:r>
              <a:rPr lang="en-US" dirty="0"/>
              <a:t>New Chart Types</a:t>
            </a:r>
          </a:p>
          <a:p>
            <a:r>
              <a:rPr lang="en-US" dirty="0"/>
              <a:t>3D Models</a:t>
            </a:r>
          </a:p>
        </p:txBody>
      </p:sp>
    </p:spTree>
    <p:extLst>
      <p:ext uri="{BB962C8B-B14F-4D97-AF65-F5344CB8AC3E}">
        <p14:creationId xmlns:p14="http://schemas.microsoft.com/office/powerpoint/2010/main" val="292833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6F5C-0A8B-4E79-B3D1-AB7460BE6105}"/>
              </a:ext>
            </a:extLst>
          </p:cNvPr>
          <p:cNvSpPr>
            <a:spLocks noGrp="1"/>
          </p:cNvSpPr>
          <p:nvPr>
            <p:ph type="title"/>
          </p:nvPr>
        </p:nvSpPr>
        <p:spPr/>
        <p:txBody>
          <a:bodyPr/>
          <a:lstStyle/>
          <a:p>
            <a:r>
              <a:rPr lang="en-US" dirty="0"/>
              <a:t>Accessibility Built In</a:t>
            </a:r>
          </a:p>
        </p:txBody>
      </p:sp>
      <p:sp>
        <p:nvSpPr>
          <p:cNvPr id="3" name="Text Placeholder 2">
            <a:extLst>
              <a:ext uri="{FF2B5EF4-FFF2-40B4-BE49-F238E27FC236}">
                <a16:creationId xmlns:a16="http://schemas.microsoft.com/office/drawing/2014/main" id="{5366FF86-E1F7-4462-ACE4-53C762601391}"/>
              </a:ext>
            </a:extLst>
          </p:cNvPr>
          <p:cNvSpPr>
            <a:spLocks noGrp="1"/>
          </p:cNvSpPr>
          <p:nvPr>
            <p:ph type="body" sz="quarter" idx="10"/>
          </p:nvPr>
        </p:nvSpPr>
        <p:spPr>
          <a:xfrm>
            <a:off x="274638" y="1212851"/>
            <a:ext cx="11887200" cy="4801314"/>
          </a:xfrm>
        </p:spPr>
        <p:txBody>
          <a:bodyPr numCol="2"/>
          <a:lstStyle/>
          <a:p>
            <a:r>
              <a:rPr lang="en-US" dirty="0"/>
              <a:t>Keyboard Accessibility</a:t>
            </a:r>
          </a:p>
          <a:p>
            <a:r>
              <a:rPr lang="en-US" dirty="0"/>
              <a:t>Screen Reader Support</a:t>
            </a:r>
          </a:p>
          <a:p>
            <a:r>
              <a:rPr lang="en-US" dirty="0"/>
              <a:t>Office Sounds</a:t>
            </a:r>
          </a:p>
          <a:p>
            <a:r>
              <a:rPr lang="en-US" dirty="0"/>
              <a:t>Magnifier Support</a:t>
            </a:r>
          </a:p>
          <a:p>
            <a:r>
              <a:rPr lang="en-US" dirty="0"/>
              <a:t>High Contrast Mode</a:t>
            </a:r>
          </a:p>
          <a:p>
            <a:r>
              <a:rPr lang="en-US" dirty="0"/>
              <a:t>Accessible PDF Output</a:t>
            </a:r>
          </a:p>
          <a:p>
            <a:r>
              <a:rPr lang="en-US" dirty="0"/>
              <a:t>Alt Text</a:t>
            </a:r>
          </a:p>
          <a:p>
            <a:r>
              <a:rPr lang="en-US" dirty="0"/>
              <a:t>Closed Captions</a:t>
            </a:r>
          </a:p>
          <a:p>
            <a:r>
              <a:rPr lang="en-US" dirty="0"/>
              <a:t>Accessibility Checker</a:t>
            </a:r>
          </a:p>
          <a:p>
            <a:r>
              <a:rPr lang="en-US" dirty="0"/>
              <a:t>Accessibility View</a:t>
            </a:r>
          </a:p>
          <a:p>
            <a:r>
              <a:rPr lang="en-US" dirty="0"/>
              <a:t>Training Videos</a:t>
            </a:r>
          </a:p>
        </p:txBody>
      </p:sp>
    </p:spTree>
    <p:extLst>
      <p:ext uri="{BB962C8B-B14F-4D97-AF65-F5344CB8AC3E}">
        <p14:creationId xmlns:p14="http://schemas.microsoft.com/office/powerpoint/2010/main" val="29987538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BAAF-A94F-4B31-B2B4-020B5A853535}"/>
              </a:ext>
            </a:extLst>
          </p:cNvPr>
          <p:cNvSpPr>
            <a:spLocks noGrp="1"/>
          </p:cNvSpPr>
          <p:nvPr>
            <p:ph type="title"/>
          </p:nvPr>
        </p:nvSpPr>
        <p:spPr/>
        <p:txBody>
          <a:bodyPr/>
          <a:lstStyle/>
          <a:p>
            <a:r>
              <a:rPr lang="en-US" dirty="0"/>
              <a:t>Accessibility Compliance</a:t>
            </a:r>
          </a:p>
        </p:txBody>
      </p:sp>
      <p:sp>
        <p:nvSpPr>
          <p:cNvPr id="3" name="Text Placeholder 2">
            <a:extLst>
              <a:ext uri="{FF2B5EF4-FFF2-40B4-BE49-F238E27FC236}">
                <a16:creationId xmlns:a16="http://schemas.microsoft.com/office/drawing/2014/main" id="{61D96533-6762-425F-A19E-B63ECE37F1B6}"/>
              </a:ext>
            </a:extLst>
          </p:cNvPr>
          <p:cNvSpPr>
            <a:spLocks noGrp="1"/>
          </p:cNvSpPr>
          <p:nvPr>
            <p:ph type="body" sz="quarter" idx="10"/>
          </p:nvPr>
        </p:nvSpPr>
        <p:spPr>
          <a:xfrm>
            <a:off x="274638" y="1212850"/>
            <a:ext cx="11887200" cy="5109091"/>
          </a:xfrm>
        </p:spPr>
        <p:txBody>
          <a:bodyPr/>
          <a:lstStyle/>
          <a:p>
            <a:r>
              <a:rPr lang="en-US" dirty="0"/>
              <a:t>Compliant with all applicable requirements including </a:t>
            </a:r>
            <a:r>
              <a:rPr lang="en-US" dirty="0">
                <a:hlinkClick r:id="rId3"/>
              </a:rPr>
              <a:t>Revised Section 508</a:t>
            </a:r>
            <a:r>
              <a:rPr lang="en-US" dirty="0"/>
              <a:t>, </a:t>
            </a:r>
            <a:r>
              <a:rPr lang="en-US" dirty="0">
                <a:hlinkClick r:id="rId4"/>
              </a:rPr>
              <a:t>EN 301 549</a:t>
            </a:r>
            <a:r>
              <a:rPr lang="en-US" dirty="0"/>
              <a:t>, and </a:t>
            </a:r>
            <a:r>
              <a:rPr lang="en-US" dirty="0">
                <a:hlinkClick r:id="rId5"/>
              </a:rPr>
              <a:t>WCAG 2.0</a:t>
            </a:r>
            <a:endParaRPr lang="en-US" dirty="0"/>
          </a:p>
          <a:p>
            <a:r>
              <a:rPr lang="en-US" dirty="0">
                <a:hlinkClick r:id="rId6"/>
              </a:rPr>
              <a:t>Conformance documents</a:t>
            </a:r>
            <a:r>
              <a:rPr lang="en-US" dirty="0"/>
              <a:t> published and kept up-to-date</a:t>
            </a:r>
          </a:p>
          <a:p>
            <a:r>
              <a:rPr lang="en-US" dirty="0"/>
              <a:t>Using </a:t>
            </a:r>
            <a:r>
              <a:rPr lang="en-US" dirty="0">
                <a:hlinkClick r:id="rId7"/>
              </a:rPr>
              <a:t>Department of Homeland Security Trusted Tester Program</a:t>
            </a:r>
            <a:r>
              <a:rPr lang="en-US" dirty="0"/>
              <a:t> to validate compliance</a:t>
            </a:r>
          </a:p>
          <a:p>
            <a:endParaRPr lang="en-US" dirty="0"/>
          </a:p>
          <a:p>
            <a:endParaRPr lang="en-US" dirty="0"/>
          </a:p>
        </p:txBody>
      </p:sp>
    </p:spTree>
    <p:extLst>
      <p:ext uri="{BB962C8B-B14F-4D97-AF65-F5344CB8AC3E}">
        <p14:creationId xmlns:p14="http://schemas.microsoft.com/office/powerpoint/2010/main" val="60171877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FastMetadata xmlns="a9fcdf26-d2ab-4e04-b9b9-27590be95ed6">{"officeBundle":{"ctag":"\"c:{FBAC432B-DB32-4492-BD4C-81F5F0FA1689},2\"","fatalError":true,"version":"1.78172825"}}</MediaServiceFastMetadata>
    <MediaServiceMetadata xmlns="a9fcdf26-d2ab-4e04-b9b9-27590be95ed6">{"officeBundle":{"ctag":"\"c:{FBAC432B-DB32-4492-BD4C-81F5F0FA1689},2\"","fatalError":true,"errorInfo":"Server_FragmentLimitExceeded","version":"1.78172825"}}</MediaServiceMetadata>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C9FBD3772F994BBED6F8F9A862E371" ma:contentTypeVersion="13" ma:contentTypeDescription="Create a new document." ma:contentTypeScope="" ma:versionID="736b445f64f19a6fc776c13bc6ff3611">
  <xsd:schema xmlns:xsd="http://www.w3.org/2001/XMLSchema" xmlns:xs="http://www.w3.org/2001/XMLSchema" xmlns:p="http://schemas.microsoft.com/office/2006/metadata/properties" xmlns:ns1="http://schemas.microsoft.com/sharepoint/v3" xmlns:ns2="6c3b8586-d3a4-4d3d-a534-30f221f2adf7" xmlns:ns3="a9fcdf26-d2ab-4e04-b9b9-27590be95ed6" targetNamespace="http://schemas.microsoft.com/office/2006/metadata/properties" ma:root="true" ma:fieldsID="6e5cf570c76aa80ab5b78e1067fc19b1" ns1:_="" ns2:_="" ns3:_="">
    <xsd:import namespace="http://schemas.microsoft.com/sharepoint/v3"/>
    <xsd:import namespace="6c3b8586-d3a4-4d3d-a534-30f221f2adf7"/>
    <xsd:import namespace="a9fcdf26-d2ab-4e04-b9b9-27590be95ed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fcdf26-d2ab-4e04-b9b9-27590be95ed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schemas.openxmlformats.org/package/2006/metadata/core-properties"/>
    <ds:schemaRef ds:uri="http://purl.org/dc/dcmitype/"/>
    <ds:schemaRef ds:uri="6c3b8586-d3a4-4d3d-a534-30f221f2adf7"/>
    <ds:schemaRef ds:uri="http://purl.org/dc/terms/"/>
    <ds:schemaRef ds:uri="http://schemas.microsoft.com/office/2006/metadata/properties"/>
    <ds:schemaRef ds:uri="http://schemas.microsoft.com/office/infopath/2007/PartnerControls"/>
    <ds:schemaRef ds:uri="a9fcdf26-d2ab-4e04-b9b9-27590be95ed6"/>
    <ds:schemaRef ds:uri="http://schemas.microsoft.com/sharepoint/v3"/>
  </ds:schemaRefs>
</ds:datastoreItem>
</file>

<file path=customXml/itemProps2.xml><?xml version="1.0" encoding="utf-8"?>
<ds:datastoreItem xmlns:ds="http://schemas.openxmlformats.org/officeDocument/2006/customXml" ds:itemID="{A3F3371E-6AD2-4DBB-80CE-FC46A06AB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3b8586-d3a4-4d3d-a534-30f221f2adf7"/>
    <ds:schemaRef ds:uri="a9fcdf26-d2ab-4e04-b9b9-27590be95e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3332</TotalTime>
  <Words>829</Words>
  <Application>Microsoft Office PowerPoint</Application>
  <PresentationFormat>Custom</PresentationFormat>
  <Paragraphs>128</Paragraphs>
  <Slides>15</Slides>
  <Notes>15</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Arial</vt:lpstr>
      <vt:lpstr>Calibri</vt:lpstr>
      <vt:lpstr>Consolas</vt:lpstr>
      <vt:lpstr>Segoe UI</vt:lpstr>
      <vt:lpstr>Segoe UI Light</vt:lpstr>
      <vt:lpstr>Wingdings</vt:lpstr>
      <vt:lpstr>WHITE TEMPLATE</vt:lpstr>
      <vt:lpstr>COLOR TEMPLATE</vt:lpstr>
      <vt:lpstr>5_WHITE TEMPLATE</vt:lpstr>
      <vt:lpstr>Create Engaging Presentations with PowerPoint and Sway  Peter Wu Principal Software Engineer    </vt:lpstr>
      <vt:lpstr>Ways of Learning</vt:lpstr>
      <vt:lpstr>Introduction to Sway</vt:lpstr>
      <vt:lpstr>Introduction to Sway: Video</vt:lpstr>
      <vt:lpstr>Sway: A New Way to Present Your Ideas</vt:lpstr>
      <vt:lpstr>PowerPoint</vt:lpstr>
      <vt:lpstr>PowerPoint: A Familiar Tool With Amazing New Capabilities</vt:lpstr>
      <vt:lpstr>Accessibility Built In</vt:lpstr>
      <vt:lpstr>Accessibility Compliance</vt:lpstr>
      <vt:lpstr>Comparing Sway and PowerPoint</vt:lpstr>
      <vt:lpstr>Office 365 ProPlus Overview</vt:lpstr>
      <vt:lpstr>Office 365 Sessions at CSUN ATC</vt:lpstr>
      <vt:lpstr>Resource Links</vt:lpstr>
      <vt:lpstr>We want to hear from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Tarena Shanaberger</dc:creator>
  <cp:keywords/>
  <dc:description>Template: Maryfj_x000d_
Formatting: _x000d_
Audience Type:</dc:description>
  <cp:lastModifiedBy>Peter Wu (POWERPOINT)</cp:lastModifiedBy>
  <cp:revision>59</cp:revision>
  <dcterms:created xsi:type="dcterms:W3CDTF">2017-01-24T07:31:53Z</dcterms:created>
  <dcterms:modified xsi:type="dcterms:W3CDTF">2018-03-23T07:35:09Z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0x01010005C9FBD3772F994BBED6F8F9A862E371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